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0" r:id="rId4"/>
  </p:sldMasterIdLst>
  <p:sldIdLst>
    <p:sldId id="257" r:id="rId5"/>
    <p:sldId id="259" r:id="rId6"/>
    <p:sldId id="268" r:id="rId7"/>
    <p:sldId id="260" r:id="rId8"/>
    <p:sldId id="261" r:id="rId9"/>
    <p:sldId id="269" r:id="rId10"/>
    <p:sldId id="270" r:id="rId11"/>
    <p:sldId id="262" r:id="rId12"/>
    <p:sldId id="263" r:id="rId13"/>
    <p:sldId id="271" r:id="rId14"/>
    <p:sldId id="264" r:id="rId15"/>
    <p:sldId id="265" r:id="rId16"/>
    <p:sldId id="272" r:id="rId17"/>
    <p:sldId id="266"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7F7A5D-CD95-E80A-62DB-DFDF79DAC259}" v="2" dt="2020-12-27T08:22:33.707"/>
    <p1510:client id="{11394799-8695-8B29-9F36-586AF45C7032}" v="594" dt="2020-12-27T09:29:42.750"/>
    <p1510:client id="{2DDCE1FC-AD83-7390-DD1A-C5DBD6794460}" v="35" dt="2020-12-27T09:37:14.973"/>
    <p1510:client id="{41F2E1B8-05A0-8200-A73E-2CB8E5756ECA}" v="1342" dt="2020-12-27T07:12:30.917"/>
    <p1510:client id="{A3938C45-EACC-4E2D-9B61-55CE9E89B6A3}" v="492" dt="2020-12-27T13:09:55.811"/>
    <p1510:client id="{D106AEB2-BC62-2B3C-A2CB-DE7E4CFC10E4}" v="953" dt="2020-12-27T13:05:49.509"/>
    <p1510:client id="{EAB2FE77-D147-D86E-5D00-C3A45A92BFED}" v="176" dt="2020-12-27T08:43:36.0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2" d="100"/>
          <a:sy n="42" d="100"/>
        </p:scale>
        <p:origin x="888"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6/18/2024</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75936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6/18/2024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28310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6/18/2024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38258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6/18/2024</a:t>
            </a:fld>
            <a:endParaRPr lang="en-US"/>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48673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6/18/2024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66765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6/18/2024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42452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6/18/2024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90898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6/18/2024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8018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6/18/2024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27422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6/18/2024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95475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6/18/2024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19435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6/18/2024</a:t>
            </a:fld>
            <a:endParaRPr lang="en-US"/>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652334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49" r:id="rId8"/>
    <p:sldLayoutId id="2147483750" r:id="rId9"/>
    <p:sldLayoutId id="2147483751" r:id="rId10"/>
    <p:sldLayoutId id="2147483759"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7"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8" name="Rectangle 22">
            <a:extLst>
              <a:ext uri="{FF2B5EF4-FFF2-40B4-BE49-F238E27FC236}">
                <a16:creationId xmlns:a16="http://schemas.microsoft.com/office/drawing/2014/main" id="{111EAB55-6361-4D2E-B9A0-72953AB11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24">
            <a:extLst>
              <a:ext uri="{FF2B5EF4-FFF2-40B4-BE49-F238E27FC236}">
                <a16:creationId xmlns:a16="http://schemas.microsoft.com/office/drawing/2014/main" id="{E2584305-C834-4AD0-AC2F-60906D91C0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3429000"/>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9DE036-E1C7-476C-A786-B02C1111EFFE}"/>
              </a:ext>
            </a:extLst>
          </p:cNvPr>
          <p:cNvSpPr>
            <a:spLocks noGrp="1"/>
          </p:cNvSpPr>
          <p:nvPr>
            <p:ph type="title"/>
          </p:nvPr>
        </p:nvSpPr>
        <p:spPr>
          <a:xfrm>
            <a:off x="1198181" y="559813"/>
            <a:ext cx="9988166" cy="2564387"/>
          </a:xfrm>
        </p:spPr>
        <p:txBody>
          <a:bodyPr anchor="ctr">
            <a:normAutofit/>
          </a:bodyPr>
          <a:lstStyle/>
          <a:p>
            <a:pPr algn="ctr"/>
            <a:r>
              <a:rPr lang="en-US"/>
              <a:t>PROBLEM STATEMENT</a:t>
            </a:r>
          </a:p>
        </p:txBody>
      </p:sp>
      <p:sp>
        <p:nvSpPr>
          <p:cNvPr id="3" name="Content Placeholder 2">
            <a:extLst>
              <a:ext uri="{FF2B5EF4-FFF2-40B4-BE49-F238E27FC236}">
                <a16:creationId xmlns:a16="http://schemas.microsoft.com/office/drawing/2014/main" id="{6C48D3C1-3BA5-4C83-A0EF-F3E40A1DB50E}"/>
              </a:ext>
            </a:extLst>
          </p:cNvPr>
          <p:cNvSpPr>
            <a:spLocks noGrp="1"/>
          </p:cNvSpPr>
          <p:nvPr>
            <p:ph idx="1"/>
          </p:nvPr>
        </p:nvSpPr>
        <p:spPr>
          <a:xfrm>
            <a:off x="1099319" y="3556959"/>
            <a:ext cx="10013956" cy="2800543"/>
          </a:xfrm>
        </p:spPr>
        <p:txBody>
          <a:bodyPr anchor="ctr">
            <a:normAutofit/>
          </a:bodyPr>
          <a:lstStyle/>
          <a:p>
            <a:pPr marL="0" indent="0" algn="just">
              <a:buNone/>
            </a:pPr>
            <a:r>
              <a:rPr lang="en-US" sz="2000">
                <a:solidFill>
                  <a:schemeClr val="tx1"/>
                </a:solidFill>
                <a:ea typeface="+mn-lt"/>
                <a:cs typeface="+mn-lt"/>
              </a:rPr>
              <a:t>Cricket is undoubtedly the most loved sports in India. Even Blind people have been playing Cricket from many years . Our Project aims at taking Blind cricket to next level by introducing few advancements using Image Processing and its tools . The main aim is making the game more interesting while keeping in mind that the technology don’t damage the spirit of blind cricket which is solely based on the hearing power of the blind cricketers. </a:t>
            </a:r>
            <a:endParaRPr lang="en-US" sz="2000">
              <a:solidFill>
                <a:schemeClr val="tx1"/>
              </a:solidFill>
            </a:endParaRPr>
          </a:p>
          <a:p>
            <a:pPr algn="just"/>
            <a:endParaRPr lang="en-US" sz="2000">
              <a:solidFill>
                <a:schemeClr val="tx1"/>
              </a:solidFill>
            </a:endParaRPr>
          </a:p>
        </p:txBody>
      </p:sp>
    </p:spTree>
    <p:extLst>
      <p:ext uri="{BB962C8B-B14F-4D97-AF65-F5344CB8AC3E}">
        <p14:creationId xmlns:p14="http://schemas.microsoft.com/office/powerpoint/2010/main" val="1603891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9E4D29-5F08-447A-A2A3-AB222BB49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indoor, ball, player, racket&#10;&#10;Description automatically generated">
            <a:extLst>
              <a:ext uri="{FF2B5EF4-FFF2-40B4-BE49-F238E27FC236}">
                <a16:creationId xmlns:a16="http://schemas.microsoft.com/office/drawing/2014/main" id="{A8B06E5B-2D98-464B-9B81-CB8C9819584E}"/>
              </a:ext>
            </a:extLst>
          </p:cNvPr>
          <p:cNvPicPr>
            <a:picLocks noChangeAspect="1"/>
          </p:cNvPicPr>
          <p:nvPr/>
        </p:nvPicPr>
        <p:blipFill rotWithShape="1">
          <a:blip r:embed="rId2"/>
          <a:srcRect t="16728"/>
          <a:stretch/>
        </p:blipFill>
        <p:spPr>
          <a:xfrm>
            <a:off x="191084" y="171715"/>
            <a:ext cx="7812386" cy="3724422"/>
          </a:xfrm>
          <a:prstGeom prst="rect">
            <a:avLst/>
          </a:prstGeom>
        </p:spPr>
      </p:pic>
      <p:pic>
        <p:nvPicPr>
          <p:cNvPr id="7" name="Picture 7" descr="A picture containing person, indoor, ball, holding&#10;&#10;Description automatically generated">
            <a:extLst>
              <a:ext uri="{FF2B5EF4-FFF2-40B4-BE49-F238E27FC236}">
                <a16:creationId xmlns:a16="http://schemas.microsoft.com/office/drawing/2014/main" id="{3DFD1A2E-168B-433E-B0C7-1DD92720966C}"/>
              </a:ext>
            </a:extLst>
          </p:cNvPr>
          <p:cNvPicPr>
            <a:picLocks noChangeAspect="1"/>
          </p:cNvPicPr>
          <p:nvPr/>
        </p:nvPicPr>
        <p:blipFill rotWithShape="1">
          <a:blip r:embed="rId3"/>
          <a:srcRect t="1725" r="2" b="1429"/>
          <a:stretch/>
        </p:blipFill>
        <p:spPr>
          <a:xfrm>
            <a:off x="8195999" y="169254"/>
            <a:ext cx="3826711" cy="2066161"/>
          </a:xfrm>
          <a:prstGeom prst="rect">
            <a:avLst/>
          </a:prstGeom>
        </p:spPr>
      </p:pic>
      <p:pic>
        <p:nvPicPr>
          <p:cNvPr id="2" name="Picture 2" descr="A picture containing person, indoor, ball, game&#10;&#10;Description automatically generated">
            <a:extLst>
              <a:ext uri="{FF2B5EF4-FFF2-40B4-BE49-F238E27FC236}">
                <a16:creationId xmlns:a16="http://schemas.microsoft.com/office/drawing/2014/main" id="{E30E5A8E-EEA2-4FCE-8701-4209D26B36E8}"/>
              </a:ext>
            </a:extLst>
          </p:cNvPr>
          <p:cNvPicPr>
            <a:picLocks noChangeAspect="1"/>
          </p:cNvPicPr>
          <p:nvPr/>
        </p:nvPicPr>
        <p:blipFill rotWithShape="1">
          <a:blip r:embed="rId4"/>
          <a:srcRect l="6383" r="1" b="1"/>
          <a:stretch/>
        </p:blipFill>
        <p:spPr>
          <a:xfrm>
            <a:off x="191087" y="4070780"/>
            <a:ext cx="3808694" cy="2624098"/>
          </a:xfrm>
          <a:prstGeom prst="rect">
            <a:avLst/>
          </a:prstGeom>
        </p:spPr>
      </p:pic>
      <p:pic>
        <p:nvPicPr>
          <p:cNvPr id="5" name="Picture 5" descr="A picture containing ball, player, racket, court&#10;&#10;Description automatically generated">
            <a:extLst>
              <a:ext uri="{FF2B5EF4-FFF2-40B4-BE49-F238E27FC236}">
                <a16:creationId xmlns:a16="http://schemas.microsoft.com/office/drawing/2014/main" id="{FDD1492F-5D50-434E-9A85-66CCF3FDF7A6}"/>
              </a:ext>
            </a:extLst>
          </p:cNvPr>
          <p:cNvPicPr>
            <a:picLocks noChangeAspect="1"/>
          </p:cNvPicPr>
          <p:nvPr/>
        </p:nvPicPr>
        <p:blipFill rotWithShape="1">
          <a:blip r:embed="rId5"/>
          <a:srcRect r="5195" b="-4"/>
          <a:stretch/>
        </p:blipFill>
        <p:spPr>
          <a:xfrm>
            <a:off x="4185626" y="4074509"/>
            <a:ext cx="3814183" cy="2605117"/>
          </a:xfrm>
          <a:prstGeom prst="rect">
            <a:avLst/>
          </a:prstGeom>
        </p:spPr>
      </p:pic>
      <p:pic>
        <p:nvPicPr>
          <p:cNvPr id="6" name="Picture 6" descr="A picture containing indoor, person, ball, game&#10;&#10;Description automatically generated">
            <a:extLst>
              <a:ext uri="{FF2B5EF4-FFF2-40B4-BE49-F238E27FC236}">
                <a16:creationId xmlns:a16="http://schemas.microsoft.com/office/drawing/2014/main" id="{35A0A118-721F-4E6E-ACB7-15CACFE29E17}"/>
              </a:ext>
            </a:extLst>
          </p:cNvPr>
          <p:cNvPicPr>
            <a:picLocks noChangeAspect="1"/>
          </p:cNvPicPr>
          <p:nvPr/>
        </p:nvPicPr>
        <p:blipFill rotWithShape="1">
          <a:blip r:embed="rId6"/>
          <a:srcRect r="2" b="3729"/>
          <a:stretch/>
        </p:blipFill>
        <p:spPr>
          <a:xfrm>
            <a:off x="8179442" y="2391883"/>
            <a:ext cx="3826711" cy="2072296"/>
          </a:xfrm>
          <a:prstGeom prst="rect">
            <a:avLst/>
          </a:prstGeom>
        </p:spPr>
      </p:pic>
      <p:pic>
        <p:nvPicPr>
          <p:cNvPr id="4" name="Picture 4" descr="A picture containing person, racket, ball, holding&#10;&#10;Description automatically generated">
            <a:extLst>
              <a:ext uri="{FF2B5EF4-FFF2-40B4-BE49-F238E27FC236}">
                <a16:creationId xmlns:a16="http://schemas.microsoft.com/office/drawing/2014/main" id="{53BC5182-560D-4D38-A30F-197DFDF1E0FA}"/>
              </a:ext>
            </a:extLst>
          </p:cNvPr>
          <p:cNvPicPr>
            <a:picLocks noChangeAspect="1"/>
          </p:cNvPicPr>
          <p:nvPr/>
        </p:nvPicPr>
        <p:blipFill rotWithShape="1">
          <a:blip r:embed="rId7"/>
          <a:srcRect r="23"/>
          <a:stretch/>
        </p:blipFill>
        <p:spPr>
          <a:xfrm>
            <a:off x="8193994" y="4620643"/>
            <a:ext cx="3826711" cy="2066908"/>
          </a:xfrm>
          <a:prstGeom prst="rect">
            <a:avLst/>
          </a:prstGeom>
        </p:spPr>
      </p:pic>
    </p:spTree>
    <p:extLst>
      <p:ext uri="{BB962C8B-B14F-4D97-AF65-F5344CB8AC3E}">
        <p14:creationId xmlns:p14="http://schemas.microsoft.com/office/powerpoint/2010/main" val="450528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88" name="Picture 87">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90" name="Rectangle 89">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2" name="Rectangle 91">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4" name="Rectangle 93">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1752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6" name="Rectangle 95">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0"/>
            <a:ext cx="12191999" cy="2217528"/>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3CFB9C-A803-4E93-98D9-06F74FA64080}"/>
              </a:ext>
            </a:extLst>
          </p:cNvPr>
          <p:cNvSpPr>
            <a:spLocks noGrp="1"/>
          </p:cNvSpPr>
          <p:nvPr>
            <p:ph type="title"/>
          </p:nvPr>
        </p:nvSpPr>
        <p:spPr>
          <a:xfrm>
            <a:off x="838200" y="381000"/>
            <a:ext cx="10003218" cy="1600124"/>
          </a:xfrm>
        </p:spPr>
        <p:txBody>
          <a:bodyPr vert="horz" lIns="91440" tIns="45720" rIns="91440" bIns="45720" rtlCol="0" anchor="ctr">
            <a:normAutofit/>
          </a:bodyPr>
          <a:lstStyle/>
          <a:p>
            <a:r>
              <a:rPr lang="en-US"/>
              <a:t>Text to Speech</a:t>
            </a:r>
          </a:p>
        </p:txBody>
      </p:sp>
      <p:sp>
        <p:nvSpPr>
          <p:cNvPr id="3" name="Content Placeholder 2">
            <a:extLst>
              <a:ext uri="{FF2B5EF4-FFF2-40B4-BE49-F238E27FC236}">
                <a16:creationId xmlns:a16="http://schemas.microsoft.com/office/drawing/2014/main" id="{0A0C6D61-C202-4304-8085-BBAD45902E15}"/>
              </a:ext>
            </a:extLst>
          </p:cNvPr>
          <p:cNvSpPr>
            <a:spLocks noGrp="1"/>
          </p:cNvSpPr>
          <p:nvPr>
            <p:ph sz="half" idx="1"/>
          </p:nvPr>
        </p:nvSpPr>
        <p:spPr>
          <a:xfrm>
            <a:off x="838200" y="2514600"/>
            <a:ext cx="4876800" cy="3783586"/>
          </a:xfrm>
        </p:spPr>
        <p:txBody>
          <a:bodyPr vert="horz" lIns="91440" tIns="45720" rIns="91440" bIns="45720" rtlCol="0" anchor="ctr">
            <a:normAutofit/>
          </a:bodyPr>
          <a:lstStyle/>
          <a:p>
            <a:pPr marL="0" indent="0">
              <a:buNone/>
            </a:pPr>
            <a:r>
              <a:rPr lang="en-US" sz="1800" dirty="0">
                <a:solidFill>
                  <a:schemeClr val="tx2"/>
                </a:solidFill>
              </a:rPr>
              <a:t>In this project we have made use of </a:t>
            </a:r>
            <a:r>
              <a:rPr lang="en-US" sz="1800" dirty="0" err="1">
                <a:solidFill>
                  <a:schemeClr val="tx2"/>
                </a:solidFill>
              </a:rPr>
              <a:t>gTTS</a:t>
            </a:r>
            <a:r>
              <a:rPr lang="en-US" sz="1800" dirty="0">
                <a:solidFill>
                  <a:schemeClr val="tx2"/>
                </a:solidFill>
              </a:rPr>
              <a:t>, a Python library and CLI tool to interface with Google Translate's text-to-speech API. </a:t>
            </a:r>
          </a:p>
          <a:p>
            <a:r>
              <a:rPr lang="en-US" sz="1800" dirty="0">
                <a:solidFill>
                  <a:schemeClr val="tx2"/>
                </a:solidFill>
              </a:rPr>
              <a:t>Customizable speech-specific sentence tokenizer that allows for unlimited lengths of text to be read, all while keeping proper intonation, abbreviations, decimals and more;</a:t>
            </a:r>
          </a:p>
          <a:p>
            <a:r>
              <a:rPr lang="en-US" sz="1800" dirty="0">
                <a:solidFill>
                  <a:schemeClr val="tx2"/>
                </a:solidFill>
              </a:rPr>
              <a:t>Customizable text pre-processors which can, for example, provide pronunciation corrections;</a:t>
            </a:r>
          </a:p>
        </p:txBody>
      </p:sp>
      <p:pic>
        <p:nvPicPr>
          <p:cNvPr id="6" name="Picture 6" descr="Logo, company name&#10;&#10;Description automatically generated">
            <a:extLst>
              <a:ext uri="{FF2B5EF4-FFF2-40B4-BE49-F238E27FC236}">
                <a16:creationId xmlns:a16="http://schemas.microsoft.com/office/drawing/2014/main" id="{DBB73EEC-C394-4A06-B99D-886FDD353D8F}"/>
              </a:ext>
            </a:extLst>
          </p:cNvPr>
          <p:cNvPicPr>
            <a:picLocks noGrp="1" noChangeAspect="1"/>
          </p:cNvPicPr>
          <p:nvPr>
            <p:ph sz="half" idx="2"/>
          </p:nvPr>
        </p:nvPicPr>
        <p:blipFill rotWithShape="1">
          <a:blip r:embed="rId4"/>
          <a:srcRect l="852" r="351" b="-2"/>
          <a:stretch/>
        </p:blipFill>
        <p:spPr>
          <a:xfrm>
            <a:off x="5996628" y="2217529"/>
            <a:ext cx="6195372" cy="4640471"/>
          </a:xfrm>
          <a:prstGeom prst="rect">
            <a:avLst/>
          </a:prstGeom>
        </p:spPr>
      </p:pic>
    </p:spTree>
    <p:extLst>
      <p:ext uri="{BB962C8B-B14F-4D97-AF65-F5344CB8AC3E}">
        <p14:creationId xmlns:p14="http://schemas.microsoft.com/office/powerpoint/2010/main" val="2307413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87" name="Picture 86">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89" name="Rectangle 8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1" name="Rectangle 9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3" name="Rectangle 9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1752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5" name="Rectangle 9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0"/>
            <a:ext cx="12191999" cy="2217528"/>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DDD2CB-D1A0-4045-A7B7-3BC1F5A0E7C8}"/>
              </a:ext>
            </a:extLst>
          </p:cNvPr>
          <p:cNvSpPr>
            <a:spLocks noGrp="1"/>
          </p:cNvSpPr>
          <p:nvPr>
            <p:ph type="title"/>
          </p:nvPr>
        </p:nvSpPr>
        <p:spPr>
          <a:xfrm>
            <a:off x="838200" y="381000"/>
            <a:ext cx="10003218" cy="1600124"/>
          </a:xfrm>
        </p:spPr>
        <p:txBody>
          <a:bodyPr vert="horz" lIns="91440" tIns="45720" rIns="91440" bIns="45720" rtlCol="0" anchor="ctr">
            <a:normAutofit/>
          </a:bodyPr>
          <a:lstStyle/>
          <a:p>
            <a:r>
              <a:rPr lang="en-US"/>
              <a:t>Hardware</a:t>
            </a:r>
            <a:endParaRPr lang="en-US" dirty="0"/>
          </a:p>
        </p:txBody>
      </p:sp>
      <p:sp>
        <p:nvSpPr>
          <p:cNvPr id="3" name="Content Placeholder 2">
            <a:extLst>
              <a:ext uri="{FF2B5EF4-FFF2-40B4-BE49-F238E27FC236}">
                <a16:creationId xmlns:a16="http://schemas.microsoft.com/office/drawing/2014/main" id="{76F1BB90-AC52-49FC-A14E-62D606124E1B}"/>
              </a:ext>
            </a:extLst>
          </p:cNvPr>
          <p:cNvSpPr>
            <a:spLocks noGrp="1"/>
          </p:cNvSpPr>
          <p:nvPr>
            <p:ph sz="half" idx="1"/>
          </p:nvPr>
        </p:nvSpPr>
        <p:spPr>
          <a:xfrm>
            <a:off x="838200" y="2514600"/>
            <a:ext cx="4876800" cy="3783586"/>
          </a:xfrm>
        </p:spPr>
        <p:txBody>
          <a:bodyPr vert="horz" lIns="91440" tIns="45720" rIns="91440" bIns="45720" rtlCol="0" anchor="ctr">
            <a:normAutofit/>
          </a:bodyPr>
          <a:lstStyle/>
          <a:p>
            <a:r>
              <a:rPr lang="en-US" sz="1800" dirty="0">
                <a:solidFill>
                  <a:schemeClr val="tx2"/>
                </a:solidFill>
              </a:rPr>
              <a:t>A Raspberry Pi board with Raspbian OS.</a:t>
            </a:r>
          </a:p>
          <a:p>
            <a:r>
              <a:rPr lang="en-US" sz="1800" dirty="0">
                <a:solidFill>
                  <a:schemeClr val="tx2"/>
                </a:solidFill>
              </a:rPr>
              <a:t>A web camera.</a:t>
            </a:r>
          </a:p>
          <a:p>
            <a:r>
              <a:rPr lang="en-US" sz="1800" dirty="0">
                <a:solidFill>
                  <a:schemeClr val="tx2"/>
                </a:solidFill>
              </a:rPr>
              <a:t>SD Card</a:t>
            </a:r>
          </a:p>
          <a:p>
            <a:r>
              <a:rPr lang="en-US" sz="1800" dirty="0">
                <a:solidFill>
                  <a:schemeClr val="tx2"/>
                </a:solidFill>
              </a:rPr>
              <a:t>Bluetooth</a:t>
            </a:r>
          </a:p>
          <a:p>
            <a:r>
              <a:rPr lang="en-US" sz="1800" dirty="0">
                <a:solidFill>
                  <a:schemeClr val="tx2"/>
                </a:solidFill>
              </a:rPr>
              <a:t>Earphones</a:t>
            </a:r>
          </a:p>
          <a:p>
            <a:pPr marL="0"/>
            <a:endParaRPr lang="en-US" sz="1800" dirty="0">
              <a:solidFill>
                <a:schemeClr val="tx2"/>
              </a:solidFill>
            </a:endParaRPr>
          </a:p>
          <a:p>
            <a:pPr marL="0"/>
            <a:endParaRPr lang="en-US" sz="1800" dirty="0">
              <a:solidFill>
                <a:schemeClr val="tx2"/>
              </a:solidFill>
            </a:endParaRPr>
          </a:p>
        </p:txBody>
      </p:sp>
      <p:pic>
        <p:nvPicPr>
          <p:cNvPr id="1026" name="Picture 2" descr="Raspberry Pi 4 Computer Model B 4GB - Seeed Studio">
            <a:extLst>
              <a:ext uri="{FF2B5EF4-FFF2-40B4-BE49-F238E27FC236}">
                <a16:creationId xmlns:a16="http://schemas.microsoft.com/office/drawing/2014/main" id="{9281EE84-B365-4963-8257-BB52F6582612}"/>
              </a:ext>
            </a:extLst>
          </p:cNvPr>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l="7797" r="8762" b="1"/>
          <a:stretch/>
        </p:blipFill>
        <p:spPr bwMode="auto">
          <a:xfrm>
            <a:off x="5996628" y="2217529"/>
            <a:ext cx="6195372" cy="4640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966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9" name="Rectangle 2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221932-F9AC-4215-9A55-AB26064BBB61}"/>
              </a:ext>
            </a:extLst>
          </p:cNvPr>
          <p:cNvSpPr>
            <a:spLocks noGrp="1"/>
          </p:cNvSpPr>
          <p:nvPr>
            <p:ph type="title"/>
          </p:nvPr>
        </p:nvSpPr>
        <p:spPr>
          <a:xfrm>
            <a:off x="838200" y="381000"/>
            <a:ext cx="10003218" cy="1600124"/>
          </a:xfrm>
        </p:spPr>
        <p:txBody>
          <a:bodyPr vert="horz" lIns="91440" tIns="45720" rIns="91440" bIns="45720" rtlCol="0" anchor="ctr">
            <a:normAutofit/>
          </a:bodyPr>
          <a:lstStyle/>
          <a:p>
            <a:r>
              <a:rPr lang="en-US"/>
              <a:t>Software</a:t>
            </a:r>
          </a:p>
        </p:txBody>
      </p:sp>
      <p:sp>
        <p:nvSpPr>
          <p:cNvPr id="3" name="Content Placeholder 2">
            <a:extLst>
              <a:ext uri="{FF2B5EF4-FFF2-40B4-BE49-F238E27FC236}">
                <a16:creationId xmlns:a16="http://schemas.microsoft.com/office/drawing/2014/main" id="{24DC0A81-1EB2-4DAA-93F6-0709F077A74E}"/>
              </a:ext>
            </a:extLst>
          </p:cNvPr>
          <p:cNvSpPr>
            <a:spLocks noGrp="1"/>
          </p:cNvSpPr>
          <p:nvPr>
            <p:ph sz="half" idx="1"/>
          </p:nvPr>
        </p:nvSpPr>
        <p:spPr>
          <a:xfrm>
            <a:off x="838200" y="2745362"/>
            <a:ext cx="4800600" cy="3552824"/>
          </a:xfrm>
        </p:spPr>
        <p:txBody>
          <a:bodyPr vert="horz" lIns="91440" tIns="45720" rIns="91440" bIns="45720" rtlCol="0" anchor="ctr">
            <a:normAutofit/>
          </a:bodyPr>
          <a:lstStyle/>
          <a:p>
            <a:pPr marL="0" indent="0">
              <a:buNone/>
            </a:pPr>
            <a:r>
              <a:rPr lang="en-US" sz="1800" dirty="0">
                <a:solidFill>
                  <a:schemeClr val="tx1"/>
                </a:solidFill>
              </a:rPr>
              <a:t>The code was made in Python with the following libraries included:</a:t>
            </a:r>
          </a:p>
          <a:p>
            <a:r>
              <a:rPr lang="en-US" sz="1800" dirty="0">
                <a:solidFill>
                  <a:schemeClr val="tx1"/>
                </a:solidFill>
              </a:rPr>
              <a:t>OpenCV</a:t>
            </a:r>
          </a:p>
          <a:p>
            <a:r>
              <a:rPr lang="en-US" sz="1800" dirty="0" err="1">
                <a:solidFill>
                  <a:schemeClr val="tx1"/>
                </a:solidFill>
              </a:rPr>
              <a:t>gTTS</a:t>
            </a:r>
            <a:endParaRPr lang="en-US" sz="1800" dirty="0">
              <a:solidFill>
                <a:schemeClr val="tx1"/>
              </a:solidFill>
            </a:endParaRPr>
          </a:p>
          <a:p>
            <a:r>
              <a:rPr lang="en-US" sz="1800" dirty="0" err="1">
                <a:solidFill>
                  <a:schemeClr val="tx1"/>
                </a:solidFill>
              </a:rPr>
              <a:t>Numpy</a:t>
            </a:r>
            <a:endParaRPr lang="en-US" sz="1800" dirty="0">
              <a:solidFill>
                <a:schemeClr val="tx1"/>
              </a:solidFill>
            </a:endParaRPr>
          </a:p>
          <a:p>
            <a:r>
              <a:rPr lang="en-US" sz="1800" dirty="0">
                <a:solidFill>
                  <a:schemeClr val="tx1"/>
                </a:solidFill>
              </a:rPr>
              <a:t>OS</a:t>
            </a:r>
          </a:p>
          <a:p>
            <a:pPr marL="0"/>
            <a:endParaRPr lang="en-US" sz="1800" dirty="0">
              <a:solidFill>
                <a:schemeClr val="tx1"/>
              </a:solidFill>
            </a:endParaRPr>
          </a:p>
        </p:txBody>
      </p:sp>
      <p:pic>
        <p:nvPicPr>
          <p:cNvPr id="5" name="Content Placeholder 4" descr="upload.wikimedia.org/wikipedia/commons/thumb/3/...">
            <a:extLst>
              <a:ext uri="{FF2B5EF4-FFF2-40B4-BE49-F238E27FC236}">
                <a16:creationId xmlns:a16="http://schemas.microsoft.com/office/drawing/2014/main" id="{9959F497-1270-41A8-891A-6CDDB18CDFE2}"/>
              </a:ext>
            </a:extLst>
          </p:cNvPr>
          <p:cNvPicPr>
            <a:picLocks noGrp="1"/>
          </p:cNvPicPr>
          <p:nvPr>
            <p:ph sz="half" idx="2"/>
          </p:nvPr>
        </p:nvPicPr>
        <p:blipFill rotWithShape="1">
          <a:blip r:embed="rId4">
            <a:extLst>
              <a:ext uri="{28A0092B-C50C-407E-A947-70E740481C1C}">
                <a14:useLocalDpi xmlns:a14="http://schemas.microsoft.com/office/drawing/2010/main" val="0"/>
              </a:ext>
            </a:extLst>
          </a:blip>
          <a:srcRect t="1886" r="1" b="1"/>
          <a:stretch/>
        </p:blipFill>
        <p:spPr bwMode="auto">
          <a:xfrm>
            <a:off x="7321493" y="2745362"/>
            <a:ext cx="2936041" cy="3552824"/>
          </a:xfrm>
          <a:prstGeom prst="rect">
            <a:avLst/>
          </a:prstGeom>
          <a:noFill/>
        </p:spPr>
      </p:pic>
    </p:spTree>
    <p:extLst>
      <p:ext uri="{BB962C8B-B14F-4D97-AF65-F5344CB8AC3E}">
        <p14:creationId xmlns:p14="http://schemas.microsoft.com/office/powerpoint/2010/main" val="447113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9ECBA8C0-7879-403B-995A-AC2E41EB638E}"/>
              </a:ext>
            </a:extLst>
          </p:cNvPr>
          <p:cNvSpPr>
            <a:spLocks noGrp="1"/>
          </p:cNvSpPr>
          <p:nvPr>
            <p:ph type="title"/>
          </p:nvPr>
        </p:nvSpPr>
        <p:spPr>
          <a:xfrm>
            <a:off x="838201" y="559813"/>
            <a:ext cx="8763000" cy="1664573"/>
          </a:xfrm>
        </p:spPr>
        <p:txBody>
          <a:bodyPr>
            <a:normAutofit/>
          </a:bodyPr>
          <a:lstStyle/>
          <a:p>
            <a:r>
              <a:rPr lang="en-US">
                <a:solidFill>
                  <a:schemeClr val="tx2"/>
                </a:solidFill>
              </a:rPr>
              <a:t>Future Scope</a:t>
            </a:r>
          </a:p>
        </p:txBody>
      </p:sp>
      <p:sp>
        <p:nvSpPr>
          <p:cNvPr id="3" name="Content Placeholder 2">
            <a:extLst>
              <a:ext uri="{FF2B5EF4-FFF2-40B4-BE49-F238E27FC236}">
                <a16:creationId xmlns:a16="http://schemas.microsoft.com/office/drawing/2014/main" id="{DA900971-2F79-4ED3-B87C-367E26D09A09}"/>
              </a:ext>
            </a:extLst>
          </p:cNvPr>
          <p:cNvSpPr>
            <a:spLocks noGrp="1"/>
          </p:cNvSpPr>
          <p:nvPr>
            <p:ph idx="1"/>
          </p:nvPr>
        </p:nvSpPr>
        <p:spPr>
          <a:xfrm>
            <a:off x="825797" y="2384474"/>
            <a:ext cx="8762436" cy="3728613"/>
          </a:xfrm>
        </p:spPr>
        <p:txBody>
          <a:bodyPr vert="horz" lIns="91440" tIns="45720" rIns="91440" bIns="45720" rtlCol="0" anchor="t">
            <a:normAutofit fontScale="85000" lnSpcReduction="10000"/>
          </a:bodyPr>
          <a:lstStyle/>
          <a:p>
            <a:pPr marL="514350" indent="-514350">
              <a:buFont typeface="+mj-lt"/>
              <a:buAutoNum type="arabicPeriod"/>
            </a:pPr>
            <a:r>
              <a:rPr lang="en-US" sz="1800" dirty="0">
                <a:solidFill>
                  <a:schemeClr val="tx2"/>
                </a:solidFill>
              </a:rPr>
              <a:t>Instead of “play” call called by the bowler while releasing the ball we will give a beep sound into the ears of the batsman through earphones. So that bowler can concentrate on the delivery rather than “no ball” that will be called if you do not say “play”. This can be done with the help of Distance calculation method used for Batsman.</a:t>
            </a:r>
          </a:p>
          <a:p>
            <a:pPr marL="514350" indent="-514350">
              <a:buFont typeface="+mj-lt"/>
              <a:buAutoNum type="arabicPeriod"/>
            </a:pPr>
            <a:r>
              <a:rPr lang="en-US" sz="1800" dirty="0">
                <a:solidFill>
                  <a:schemeClr val="tx2"/>
                </a:solidFill>
              </a:rPr>
              <a:t>Knowing the field position is very important for the batsman before facing any delivery, so by using the present technique of detecting the positions of the Fielders we can alert the batsman by converting that information into sound by using Text to Speech algorithm.</a:t>
            </a:r>
          </a:p>
          <a:p>
            <a:pPr marL="514350" indent="-514350">
              <a:buAutoNum type="arabicPeriod"/>
            </a:pPr>
            <a:r>
              <a:rPr lang="en-US" sz="1800">
                <a:solidFill>
                  <a:schemeClr val="tx2"/>
                </a:solidFill>
              </a:rPr>
              <a:t>We will now give the direction to the fielder in which the ball is coming so if he want to dive to stop the ball he will dive in that direction only in which the ball is coming he will not dive unnecessary in opposite direction which can lead to the injury</a:t>
            </a:r>
          </a:p>
          <a:p>
            <a:pPr marL="514350" indent="-514350">
              <a:buAutoNum type="arabicPeriod"/>
            </a:pPr>
            <a:r>
              <a:rPr lang="en-US" sz="1800">
                <a:solidFill>
                  <a:schemeClr val="tx2"/>
                </a:solidFill>
              </a:rPr>
              <a:t>We are giving the beep sound to the batsman in between so that we will able to make the choice of shot selection on the basis of sound of ball bearing of the ball which he will hear</a:t>
            </a:r>
          </a:p>
          <a:p>
            <a:endParaRPr lang="en-US" sz="1800" dirty="0">
              <a:solidFill>
                <a:schemeClr val="tx2"/>
              </a:solidFill>
            </a:endParaRPr>
          </a:p>
          <a:p>
            <a:endParaRPr lang="en-US" sz="1800">
              <a:solidFill>
                <a:schemeClr val="tx2"/>
              </a:solidFill>
            </a:endParaRPr>
          </a:p>
        </p:txBody>
      </p:sp>
      <p:sp>
        <p:nvSpPr>
          <p:cNvPr id="23" name="Rectangle 22">
            <a:extLst>
              <a:ext uri="{FF2B5EF4-FFF2-40B4-BE49-F238E27FC236}">
                <a16:creationId xmlns:a16="http://schemas.microsoft.com/office/drawing/2014/main" id="{9729F241-2B1B-40E9-A72C-63955DFFF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52B4B9D7-F359-44A2-87B4-EAFA68AA9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blipFill dpi="0" rotWithShape="1">
            <a:blip r:embed="rId2">
              <a:alphaModFix amt="40000"/>
              <a:duotone>
                <a:schemeClr val="accent1">
                  <a:shade val="45000"/>
                  <a:satMod val="135000"/>
                </a:schemeClr>
                <a:prstClr val="white"/>
              </a:duotone>
            </a:blip>
            <a:srcRect/>
            <a:tile tx="889000" ty="0" sx="100000" sy="100000" flip="xy"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5963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9" name="Picture 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1" name="Rectangle 10">
            <a:extLst>
              <a:ext uri="{FF2B5EF4-FFF2-40B4-BE49-F238E27FC236}">
                <a16:creationId xmlns:a16="http://schemas.microsoft.com/office/drawing/2014/main" id="{26B0FCFA-8A2E-4F10-87BD-34565BD7C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32DA72A5-2775-4FE6-9A97-1C8DEE0E0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856E590-CC9A-4406-B55A-5A09FF943DFB}"/>
              </a:ext>
            </a:extLst>
          </p:cNvPr>
          <p:cNvSpPr>
            <a:spLocks noGrp="1"/>
          </p:cNvSpPr>
          <p:nvPr>
            <p:ph type="title"/>
          </p:nvPr>
        </p:nvSpPr>
        <p:spPr>
          <a:xfrm>
            <a:off x="996275" y="3825813"/>
            <a:ext cx="5996619" cy="2335596"/>
          </a:xfrm>
        </p:spPr>
        <p:txBody>
          <a:bodyPr vert="horz" lIns="91440" tIns="45720" rIns="91440" bIns="45720" rtlCol="0" anchor="ctr">
            <a:normAutofit/>
          </a:bodyPr>
          <a:lstStyle/>
          <a:p>
            <a:r>
              <a:rPr lang="en-US" sz="5200">
                <a:solidFill>
                  <a:schemeClr val="tx2"/>
                </a:solidFill>
              </a:rPr>
              <a:t>THANK YOU!</a:t>
            </a:r>
          </a:p>
        </p:txBody>
      </p:sp>
      <p:sp>
        <p:nvSpPr>
          <p:cNvPr id="15" name="Rectangle 14">
            <a:extLst>
              <a:ext uri="{FF2B5EF4-FFF2-40B4-BE49-F238E27FC236}">
                <a16:creationId xmlns:a16="http://schemas.microsoft.com/office/drawing/2014/main" id="{9A5A083A-2135-4A62-BB7C-76B9475A2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504266"/>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D04EFD0D-EF13-4A40-B330-AC605DB1B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8480" y="0"/>
            <a:ext cx="12188951" cy="3514863"/>
          </a:xfrm>
          <a:prstGeom prst="rect">
            <a:avLst/>
          </a:prstGeom>
          <a:blipFill dpi="0" rotWithShape="1">
            <a:blip r:embed="rId3">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6778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3" name="Picture 5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55" name="Rectangle 54">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7" name="Rectangle 56">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9" name="Rectangle 58">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61" name="Rectangle 60">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7727F-A184-4974-BE20-0220CDFCB1B9}"/>
              </a:ext>
            </a:extLst>
          </p:cNvPr>
          <p:cNvSpPr>
            <a:spLocks noGrp="1"/>
          </p:cNvSpPr>
          <p:nvPr>
            <p:ph type="title"/>
          </p:nvPr>
        </p:nvSpPr>
        <p:spPr>
          <a:xfrm>
            <a:off x="838200" y="381000"/>
            <a:ext cx="10003218" cy="1600124"/>
          </a:xfrm>
        </p:spPr>
        <p:txBody>
          <a:bodyPr vert="horz" lIns="91440" tIns="45720" rIns="91440" bIns="45720" rtlCol="0" anchor="ctr">
            <a:normAutofit/>
          </a:bodyPr>
          <a:lstStyle/>
          <a:p>
            <a:r>
              <a:rPr lang="en-US"/>
              <a:t>KEY POINTS FOR OUR PROJECT</a:t>
            </a:r>
          </a:p>
        </p:txBody>
      </p:sp>
      <p:sp>
        <p:nvSpPr>
          <p:cNvPr id="3" name="TextBox 2">
            <a:extLst>
              <a:ext uri="{FF2B5EF4-FFF2-40B4-BE49-F238E27FC236}">
                <a16:creationId xmlns:a16="http://schemas.microsoft.com/office/drawing/2014/main" id="{ADFB7837-9B39-499E-8938-F05595A6B6C7}"/>
              </a:ext>
            </a:extLst>
          </p:cNvPr>
          <p:cNvSpPr txBox="1"/>
          <p:nvPr/>
        </p:nvSpPr>
        <p:spPr>
          <a:xfrm>
            <a:off x="579408" y="2385928"/>
            <a:ext cx="4800600" cy="3552824"/>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228600">
              <a:lnSpc>
                <a:spcPct val="110000"/>
              </a:lnSpc>
              <a:spcAft>
                <a:spcPts val="600"/>
              </a:spcAft>
              <a:buClr>
                <a:schemeClr val="accent1"/>
              </a:buClr>
              <a:buFont typeface="Arial" panose="020B0604020202020204" pitchFamily="34" charset="0"/>
              <a:buChar char="•"/>
            </a:pPr>
            <a:endParaRPr lang="en-US" sz="2800"/>
          </a:p>
          <a:p>
            <a:pPr indent="-228600">
              <a:lnSpc>
                <a:spcPct val="110000"/>
              </a:lnSpc>
              <a:spcAft>
                <a:spcPts val="600"/>
              </a:spcAft>
              <a:buClr>
                <a:schemeClr val="accent1"/>
              </a:buClr>
              <a:buFont typeface="Arial" panose="020B0604020202020204" pitchFamily="34" charset="0"/>
              <a:buChar char="•"/>
            </a:pPr>
            <a:r>
              <a:rPr lang="en-US" sz="2900"/>
              <a:t>Ball Detection </a:t>
            </a:r>
          </a:p>
          <a:p>
            <a:pPr indent="-228600">
              <a:lnSpc>
                <a:spcPct val="110000"/>
              </a:lnSpc>
              <a:spcAft>
                <a:spcPts val="600"/>
              </a:spcAft>
              <a:buClr>
                <a:schemeClr val="accent1"/>
              </a:buClr>
              <a:buFont typeface="Arial" panose="020B0604020202020204" pitchFamily="34" charset="0"/>
              <a:buChar char="•"/>
            </a:pPr>
            <a:r>
              <a:rPr lang="en-US" sz="2900"/>
              <a:t>Distance Calculation  </a:t>
            </a:r>
          </a:p>
          <a:p>
            <a:pPr indent="-228600">
              <a:lnSpc>
                <a:spcPct val="110000"/>
              </a:lnSpc>
              <a:spcAft>
                <a:spcPts val="600"/>
              </a:spcAft>
              <a:buClr>
                <a:schemeClr val="accent1"/>
              </a:buClr>
              <a:buFont typeface="Arial" panose="020B0604020202020204" pitchFamily="34" charset="0"/>
              <a:buChar char="•"/>
            </a:pPr>
            <a:r>
              <a:rPr lang="en-US" sz="2900"/>
              <a:t>Ball Tracking </a:t>
            </a:r>
          </a:p>
          <a:p>
            <a:pPr indent="-228600">
              <a:lnSpc>
                <a:spcPct val="110000"/>
              </a:lnSpc>
              <a:spcAft>
                <a:spcPts val="600"/>
              </a:spcAft>
              <a:buClr>
                <a:schemeClr val="accent1"/>
              </a:buClr>
              <a:buFont typeface="Arial" panose="020B0604020202020204" pitchFamily="34" charset="0"/>
              <a:buChar char="•"/>
            </a:pPr>
            <a:r>
              <a:rPr lang="en-US" sz="2900"/>
              <a:t>Direction Assistance </a:t>
            </a:r>
          </a:p>
          <a:p>
            <a:pPr indent="-228600">
              <a:lnSpc>
                <a:spcPct val="110000"/>
              </a:lnSpc>
              <a:spcAft>
                <a:spcPts val="600"/>
              </a:spcAft>
              <a:buClr>
                <a:schemeClr val="accent1"/>
              </a:buClr>
              <a:buFont typeface="Arial" panose="020B0604020202020204" pitchFamily="34" charset="0"/>
              <a:buChar char="•"/>
            </a:pPr>
            <a:r>
              <a:rPr lang="en-US" sz="2900"/>
              <a:t>Text to Speech </a:t>
            </a:r>
          </a:p>
          <a:p>
            <a:pPr indent="-228600">
              <a:lnSpc>
                <a:spcPct val="110000"/>
              </a:lnSpc>
              <a:spcAft>
                <a:spcPts val="600"/>
              </a:spcAft>
              <a:buClr>
                <a:schemeClr val="accent1"/>
              </a:buClr>
              <a:buFont typeface="Arial" panose="020B0604020202020204" pitchFamily="34" charset="0"/>
              <a:buChar char="•"/>
            </a:pPr>
            <a:r>
              <a:rPr lang="en-US" sz="2900"/>
              <a:t>Hardware implementation</a:t>
            </a:r>
          </a:p>
        </p:txBody>
      </p:sp>
      <p:pic>
        <p:nvPicPr>
          <p:cNvPr id="6" name="Graphic 5" descr="Cricket">
            <a:extLst>
              <a:ext uri="{FF2B5EF4-FFF2-40B4-BE49-F238E27FC236}">
                <a16:creationId xmlns:a16="http://schemas.microsoft.com/office/drawing/2014/main" id="{6774E105-323C-43AD-9975-3DFD76A2BE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13102" y="2745362"/>
            <a:ext cx="3552824" cy="3552824"/>
          </a:xfrm>
          <a:prstGeom prst="rect">
            <a:avLst/>
          </a:prstGeom>
        </p:spPr>
      </p:pic>
    </p:spTree>
    <p:extLst>
      <p:ext uri="{BB962C8B-B14F-4D97-AF65-F5344CB8AC3E}">
        <p14:creationId xmlns:p14="http://schemas.microsoft.com/office/powerpoint/2010/main" val="1523612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4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7" name="Picture 43">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58" name="Rectangle 4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9" name="Rectangle 47">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60" name="Rectangle 49">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61" name="Rectangle 51">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50"/>
            <a:ext cx="62546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62" name="Rectangle 53">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048" y="0"/>
            <a:ext cx="6251447"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A68B4E4-14AE-4DBB-952C-03353FFD64EC}"/>
              </a:ext>
            </a:extLst>
          </p:cNvPr>
          <p:cNvSpPr>
            <a:spLocks noGrp="1"/>
          </p:cNvSpPr>
          <p:nvPr>
            <p:ph type="title"/>
          </p:nvPr>
        </p:nvSpPr>
        <p:spPr>
          <a:xfrm>
            <a:off x="838200" y="586992"/>
            <a:ext cx="4953000" cy="1664573"/>
          </a:xfrm>
        </p:spPr>
        <p:txBody>
          <a:bodyPr vert="horz" lIns="91440" tIns="45720" rIns="91440" bIns="45720" rtlCol="0" anchor="ctr">
            <a:normAutofit/>
          </a:bodyPr>
          <a:lstStyle/>
          <a:p>
            <a:r>
              <a:rPr lang="en-US"/>
              <a:t>Current Rules</a:t>
            </a:r>
          </a:p>
        </p:txBody>
      </p:sp>
      <p:sp>
        <p:nvSpPr>
          <p:cNvPr id="8" name="Content Placeholder 7">
            <a:extLst>
              <a:ext uri="{FF2B5EF4-FFF2-40B4-BE49-F238E27FC236}">
                <a16:creationId xmlns:a16="http://schemas.microsoft.com/office/drawing/2014/main" id="{435E4587-1228-492F-A048-5B816226B358}"/>
              </a:ext>
            </a:extLst>
          </p:cNvPr>
          <p:cNvSpPr>
            <a:spLocks noGrp="1"/>
          </p:cNvSpPr>
          <p:nvPr>
            <p:ph sz="half" idx="1"/>
          </p:nvPr>
        </p:nvSpPr>
        <p:spPr>
          <a:xfrm>
            <a:off x="838200" y="2411653"/>
            <a:ext cx="4952681" cy="3728613"/>
          </a:xfrm>
        </p:spPr>
        <p:txBody>
          <a:bodyPr vert="horz" lIns="91440" tIns="45720" rIns="91440" bIns="45720" rtlCol="0">
            <a:normAutofit/>
          </a:bodyPr>
          <a:lstStyle/>
          <a:p>
            <a:r>
              <a:rPr lang="en-US" sz="1800"/>
              <a:t>There are a total number of 11 players in each team: at least four players who are totally blind (classified as B1) and three partially blind players (B2), and up to four partially sighted players (B3).</a:t>
            </a:r>
          </a:p>
          <a:p>
            <a:r>
              <a:rPr lang="en-US" sz="1800"/>
              <a:t>The bowler must shout 'Play!' as he releases the ball. The delivery is required to pitch at least twice when bowled to a completely blind batsman (once when bowled to a partially sighted batsman) but must not be rolling.</a:t>
            </a:r>
          </a:p>
          <a:p>
            <a:endParaRPr lang="en-US" sz="1800"/>
          </a:p>
        </p:txBody>
      </p:sp>
      <p:pic>
        <p:nvPicPr>
          <p:cNvPr id="14" name="Content Placeholder 13">
            <a:extLst>
              <a:ext uri="{FF2B5EF4-FFF2-40B4-BE49-F238E27FC236}">
                <a16:creationId xmlns:a16="http://schemas.microsoft.com/office/drawing/2014/main" id="{6E1CB415-7794-482D-93AA-4DE8F04DE7AF}"/>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26354" r="27160" b="-1"/>
          <a:stretch/>
        </p:blipFill>
        <p:spPr>
          <a:xfrm>
            <a:off x="6858001" y="567942"/>
            <a:ext cx="4724400" cy="5716862"/>
          </a:xfrm>
          <a:prstGeom prst="rect">
            <a:avLst/>
          </a:prstGeom>
        </p:spPr>
      </p:pic>
    </p:spTree>
    <p:extLst>
      <p:ext uri="{BB962C8B-B14F-4D97-AF65-F5344CB8AC3E}">
        <p14:creationId xmlns:p14="http://schemas.microsoft.com/office/powerpoint/2010/main" val="1193769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 name="Rectangle 8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21" name="Picture 8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22" name="Rectangle 9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3" name="Rectangle 92">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603CA5CE-00BE-4F4A-8D45-427CAC81CD05}"/>
              </a:ext>
            </a:extLst>
          </p:cNvPr>
          <p:cNvSpPr>
            <a:spLocks noGrp="1"/>
          </p:cNvSpPr>
          <p:nvPr>
            <p:ph type="title"/>
          </p:nvPr>
        </p:nvSpPr>
        <p:spPr>
          <a:xfrm>
            <a:off x="838200" y="586992"/>
            <a:ext cx="4953000" cy="1664573"/>
          </a:xfrm>
        </p:spPr>
        <p:txBody>
          <a:bodyPr vert="horz" lIns="91440" tIns="45720" rIns="91440" bIns="45720" rtlCol="0" anchor="ctr">
            <a:normAutofit/>
          </a:bodyPr>
          <a:lstStyle/>
          <a:p>
            <a:r>
              <a:rPr lang="en-US">
                <a:solidFill>
                  <a:schemeClr val="tx2"/>
                </a:solidFill>
              </a:rPr>
              <a:t>Ball Detection</a:t>
            </a:r>
          </a:p>
        </p:txBody>
      </p:sp>
      <p:sp>
        <p:nvSpPr>
          <p:cNvPr id="3" name="TextBox 2">
            <a:extLst>
              <a:ext uri="{FF2B5EF4-FFF2-40B4-BE49-F238E27FC236}">
                <a16:creationId xmlns:a16="http://schemas.microsoft.com/office/drawing/2014/main" id="{E45E2221-46E4-41D0-88E7-F33BABA157AE}"/>
              </a:ext>
            </a:extLst>
          </p:cNvPr>
          <p:cNvSpPr txBox="1"/>
          <p:nvPr/>
        </p:nvSpPr>
        <p:spPr>
          <a:xfrm>
            <a:off x="838200" y="2411653"/>
            <a:ext cx="4952681" cy="372861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gn="just">
              <a:lnSpc>
                <a:spcPct val="110000"/>
              </a:lnSpc>
              <a:spcAft>
                <a:spcPts val="600"/>
              </a:spcAft>
              <a:buClr>
                <a:schemeClr val="accent1"/>
              </a:buClr>
              <a:buFont typeface="Arial" panose="020B0604020202020204" pitchFamily="34" charset="0"/>
              <a:buChar char="•"/>
            </a:pPr>
            <a:r>
              <a:rPr lang="en-US">
                <a:solidFill>
                  <a:schemeClr val="tx2"/>
                </a:solidFill>
              </a:rPr>
              <a:t>Ball detection is done  on the basis of its color as this is the basic technique of the open CV in this </a:t>
            </a:r>
            <a:r>
              <a:rPr lang="en-US" i="1">
                <a:solidFill>
                  <a:schemeClr val="tx2"/>
                </a:solidFill>
              </a:rPr>
              <a:t>technique, </a:t>
            </a:r>
            <a:r>
              <a:rPr lang="en-US">
                <a:solidFill>
                  <a:schemeClr val="tx2"/>
                </a:solidFill>
              </a:rPr>
              <a:t>we used the HSV COLOR  of the ball  to extract that color from the frame and then using the bitwise operator and background subtraction  we separate that color from the frame here we will get that ball separately from the frame.</a:t>
            </a:r>
          </a:p>
        </p:txBody>
      </p:sp>
      <p:sp>
        <p:nvSpPr>
          <p:cNvPr id="124" name="Rectangle 94">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5" name="Rectangle 96">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6" name="Rectangle 98">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48080" y="-1"/>
            <a:ext cx="594391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surface chart&#10;&#10;Description automatically generated">
            <a:extLst>
              <a:ext uri="{FF2B5EF4-FFF2-40B4-BE49-F238E27FC236}">
                <a16:creationId xmlns:a16="http://schemas.microsoft.com/office/drawing/2014/main" id="{6755C4C9-D208-4893-A02E-6D54F621F8F4}"/>
              </a:ext>
            </a:extLst>
          </p:cNvPr>
          <p:cNvPicPr>
            <a:picLocks noChangeAspect="1"/>
          </p:cNvPicPr>
          <p:nvPr/>
        </p:nvPicPr>
        <p:blipFill rotWithShape="1">
          <a:blip r:embed="rId4"/>
          <a:srcRect r="-1" b="15176"/>
          <a:stretch/>
        </p:blipFill>
        <p:spPr>
          <a:xfrm>
            <a:off x="7412074" y="538478"/>
            <a:ext cx="3616254" cy="2708658"/>
          </a:xfrm>
          <a:prstGeom prst="rect">
            <a:avLst/>
          </a:prstGeom>
        </p:spPr>
      </p:pic>
      <p:pic>
        <p:nvPicPr>
          <p:cNvPr id="5" name="Picture 5" descr="A picture containing graphical user interface&#10;&#10;Description automatically generated">
            <a:extLst>
              <a:ext uri="{FF2B5EF4-FFF2-40B4-BE49-F238E27FC236}">
                <a16:creationId xmlns:a16="http://schemas.microsoft.com/office/drawing/2014/main" id="{1B55CA67-1883-4E77-B250-314E34A8F43A}"/>
              </a:ext>
            </a:extLst>
          </p:cNvPr>
          <p:cNvPicPr>
            <a:picLocks noChangeAspect="1"/>
          </p:cNvPicPr>
          <p:nvPr/>
        </p:nvPicPr>
        <p:blipFill>
          <a:blip r:embed="rId5"/>
          <a:stretch>
            <a:fillRect/>
          </a:stretch>
        </p:blipFill>
        <p:spPr>
          <a:xfrm>
            <a:off x="7481886" y="3424712"/>
            <a:ext cx="3476630" cy="2708658"/>
          </a:xfrm>
          <a:prstGeom prst="rect">
            <a:avLst/>
          </a:prstGeom>
        </p:spPr>
      </p:pic>
    </p:spTree>
    <p:extLst>
      <p:ext uri="{BB962C8B-B14F-4D97-AF65-F5344CB8AC3E}">
        <p14:creationId xmlns:p14="http://schemas.microsoft.com/office/powerpoint/2010/main" val="2325879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7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86" name="Picture 7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88" name="Rectangle 8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0" name="Rectangle 82">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1" name="Rectangle 84">
            <a:extLst>
              <a:ext uri="{FF2B5EF4-FFF2-40B4-BE49-F238E27FC236}">
                <a16:creationId xmlns:a16="http://schemas.microsoft.com/office/drawing/2014/main" id="{36591AA4-106C-4EB4-8352-EEB6C4491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86">
            <a:extLst>
              <a:ext uri="{FF2B5EF4-FFF2-40B4-BE49-F238E27FC236}">
                <a16:creationId xmlns:a16="http://schemas.microsoft.com/office/drawing/2014/main" id="{8FF0842D-03BF-4DC0-8DC1-10183EB6A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BF83F-A3FA-4B54-8EE6-76EC5B2B91BF}"/>
              </a:ext>
            </a:extLst>
          </p:cNvPr>
          <p:cNvSpPr>
            <a:spLocks noGrp="1"/>
          </p:cNvSpPr>
          <p:nvPr>
            <p:ph type="title"/>
          </p:nvPr>
        </p:nvSpPr>
        <p:spPr>
          <a:xfrm>
            <a:off x="5638800" y="1066800"/>
            <a:ext cx="5334000" cy="1997075"/>
          </a:xfrm>
        </p:spPr>
        <p:txBody>
          <a:bodyPr vert="horz" lIns="91440" tIns="45720" rIns="91440" bIns="45720" rtlCol="0" anchor="ctr">
            <a:normAutofit/>
          </a:bodyPr>
          <a:lstStyle/>
          <a:p>
            <a:pPr algn="ctr">
              <a:lnSpc>
                <a:spcPct val="90000"/>
              </a:lnSpc>
            </a:pPr>
            <a:r>
              <a:rPr lang="en-US">
                <a:solidFill>
                  <a:schemeClr val="tx2"/>
                </a:solidFill>
              </a:rPr>
              <a:t>Distance Calculation For Fielders</a:t>
            </a:r>
          </a:p>
        </p:txBody>
      </p:sp>
      <p:pic>
        <p:nvPicPr>
          <p:cNvPr id="5" name="Picture 5" descr="Chart, line chart&#10;&#10;Description automatically generated">
            <a:extLst>
              <a:ext uri="{FF2B5EF4-FFF2-40B4-BE49-F238E27FC236}">
                <a16:creationId xmlns:a16="http://schemas.microsoft.com/office/drawing/2014/main" id="{88F32886-DE8B-492B-8B9B-8766603E6136}"/>
              </a:ext>
            </a:extLst>
          </p:cNvPr>
          <p:cNvPicPr>
            <a:picLocks noChangeAspect="1"/>
          </p:cNvPicPr>
          <p:nvPr/>
        </p:nvPicPr>
        <p:blipFill rotWithShape="1">
          <a:blip r:embed="rId4"/>
          <a:srcRect t="8092" b="7982"/>
          <a:stretch/>
        </p:blipFill>
        <p:spPr>
          <a:xfrm>
            <a:off x="1066799" y="1180822"/>
            <a:ext cx="4209625" cy="2057955"/>
          </a:xfrm>
          <a:prstGeom prst="rect">
            <a:avLst/>
          </a:prstGeom>
        </p:spPr>
      </p:pic>
      <p:pic>
        <p:nvPicPr>
          <p:cNvPr id="4" name="Picture 4" descr="Table&#10;&#10;Description automatically generated">
            <a:extLst>
              <a:ext uri="{FF2B5EF4-FFF2-40B4-BE49-F238E27FC236}">
                <a16:creationId xmlns:a16="http://schemas.microsoft.com/office/drawing/2014/main" id="{559D39F4-F75A-421C-8376-52778C967503}"/>
              </a:ext>
            </a:extLst>
          </p:cNvPr>
          <p:cNvPicPr>
            <a:picLocks noChangeAspect="1"/>
          </p:cNvPicPr>
          <p:nvPr/>
        </p:nvPicPr>
        <p:blipFill rotWithShape="1">
          <a:blip r:embed="rId5"/>
          <a:srcRect t="2792" r="-1" b="8440"/>
          <a:stretch/>
        </p:blipFill>
        <p:spPr>
          <a:xfrm>
            <a:off x="1066799" y="3548587"/>
            <a:ext cx="4209625" cy="2057927"/>
          </a:xfrm>
          <a:prstGeom prst="rect">
            <a:avLst/>
          </a:prstGeom>
        </p:spPr>
      </p:pic>
      <p:sp>
        <p:nvSpPr>
          <p:cNvPr id="3" name="TextBox 2">
            <a:extLst>
              <a:ext uri="{FF2B5EF4-FFF2-40B4-BE49-F238E27FC236}">
                <a16:creationId xmlns:a16="http://schemas.microsoft.com/office/drawing/2014/main" id="{7E85060B-1C20-45D2-9897-89EDC42A634F}"/>
              </a:ext>
            </a:extLst>
          </p:cNvPr>
          <p:cNvSpPr txBox="1"/>
          <p:nvPr/>
        </p:nvSpPr>
        <p:spPr>
          <a:xfrm>
            <a:off x="5638800" y="3200400"/>
            <a:ext cx="5334000" cy="25908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110000"/>
              </a:lnSpc>
              <a:spcAft>
                <a:spcPts val="600"/>
              </a:spcAft>
              <a:buClr>
                <a:schemeClr val="accent1"/>
              </a:buClr>
            </a:pPr>
            <a:r>
              <a:rPr lang="en-US" dirty="0">
                <a:solidFill>
                  <a:schemeClr val="tx2"/>
                </a:solidFill>
              </a:rPr>
              <a:t>This simply means that, if your object is near to the camera, the object will appear bigger. Thus the pixel area occupied by the object will be very large. As you move the object farther from the camera, the object size in the image will start to diminish. And hence the pixel area enclosed by the object will become smaller and smaller.</a:t>
            </a:r>
          </a:p>
        </p:txBody>
      </p:sp>
    </p:spTree>
    <p:extLst>
      <p:ext uri="{BB962C8B-B14F-4D97-AF65-F5344CB8AC3E}">
        <p14:creationId xmlns:p14="http://schemas.microsoft.com/office/powerpoint/2010/main" val="1308649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9" name="Rectangle 2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3D4B583-02FB-4FC0-A018-2AE5DC04DEBB}"/>
              </a:ext>
            </a:extLst>
          </p:cNvPr>
          <p:cNvSpPr>
            <a:spLocks noGrp="1"/>
          </p:cNvSpPr>
          <p:nvPr>
            <p:ph type="title"/>
          </p:nvPr>
        </p:nvSpPr>
        <p:spPr>
          <a:xfrm>
            <a:off x="838200" y="4038599"/>
            <a:ext cx="5179237" cy="2030987"/>
          </a:xfrm>
        </p:spPr>
        <p:txBody>
          <a:bodyPr vert="horz" lIns="91440" tIns="45720" rIns="91440" bIns="45720" rtlCol="0" anchor="ctr">
            <a:normAutofit/>
          </a:bodyPr>
          <a:lstStyle/>
          <a:p>
            <a:pPr>
              <a:lnSpc>
                <a:spcPct val="90000"/>
              </a:lnSpc>
            </a:pPr>
            <a:r>
              <a:rPr lang="en-US">
                <a:solidFill>
                  <a:schemeClr val="tx2"/>
                </a:solidFill>
              </a:rPr>
              <a:t>Distance Calculation For Batsman</a:t>
            </a:r>
          </a:p>
        </p:txBody>
      </p:sp>
      <p:sp>
        <p:nvSpPr>
          <p:cNvPr id="33" name="Rectangle 32">
            <a:extLst>
              <a:ext uri="{FF2B5EF4-FFF2-40B4-BE49-F238E27FC236}">
                <a16:creationId xmlns:a16="http://schemas.microsoft.com/office/drawing/2014/main" id="{9390E0EC-2D76-4D83-A9EE-B610858BB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7588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EC903544-48D2-4493-9093-E4648C9DE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0"/>
            <a:ext cx="12191999" cy="377024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Table&#10;&#10;Description automatically generated">
            <a:extLst>
              <a:ext uri="{FF2B5EF4-FFF2-40B4-BE49-F238E27FC236}">
                <a16:creationId xmlns:a16="http://schemas.microsoft.com/office/drawing/2014/main" id="{970B6E42-A18A-4C4A-8C75-28C6D961FF11}"/>
              </a:ext>
            </a:extLst>
          </p:cNvPr>
          <p:cNvPicPr>
            <a:picLocks noChangeAspect="1"/>
          </p:cNvPicPr>
          <p:nvPr/>
        </p:nvPicPr>
        <p:blipFill>
          <a:blip r:embed="rId4"/>
          <a:stretch>
            <a:fillRect/>
          </a:stretch>
        </p:blipFill>
        <p:spPr>
          <a:xfrm>
            <a:off x="1062607" y="259274"/>
            <a:ext cx="4730423" cy="3181210"/>
          </a:xfrm>
          <a:prstGeom prst="rect">
            <a:avLst/>
          </a:prstGeom>
        </p:spPr>
      </p:pic>
      <p:pic>
        <p:nvPicPr>
          <p:cNvPr id="4" name="Picture 4" descr="Chart, line chart&#10;&#10;Description automatically generated">
            <a:extLst>
              <a:ext uri="{FF2B5EF4-FFF2-40B4-BE49-F238E27FC236}">
                <a16:creationId xmlns:a16="http://schemas.microsoft.com/office/drawing/2014/main" id="{63654810-9497-4A32-917C-E914E3CF82DE}"/>
              </a:ext>
            </a:extLst>
          </p:cNvPr>
          <p:cNvPicPr>
            <a:picLocks noChangeAspect="1"/>
          </p:cNvPicPr>
          <p:nvPr/>
        </p:nvPicPr>
        <p:blipFill>
          <a:blip r:embed="rId5"/>
          <a:stretch>
            <a:fillRect/>
          </a:stretch>
        </p:blipFill>
        <p:spPr>
          <a:xfrm>
            <a:off x="6190656" y="265253"/>
            <a:ext cx="5179236" cy="3169252"/>
          </a:xfrm>
          <a:prstGeom prst="rect">
            <a:avLst/>
          </a:prstGeom>
        </p:spPr>
      </p:pic>
      <p:sp>
        <p:nvSpPr>
          <p:cNvPr id="5" name="TextBox 4">
            <a:extLst>
              <a:ext uri="{FF2B5EF4-FFF2-40B4-BE49-F238E27FC236}">
                <a16:creationId xmlns:a16="http://schemas.microsoft.com/office/drawing/2014/main" id="{62177339-A95B-476F-B5BA-87247F763CC0}"/>
              </a:ext>
            </a:extLst>
          </p:cNvPr>
          <p:cNvSpPr txBox="1"/>
          <p:nvPr/>
        </p:nvSpPr>
        <p:spPr>
          <a:xfrm>
            <a:off x="6096000" y="4038600"/>
            <a:ext cx="5886004" cy="203098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gn="just">
              <a:spcAft>
                <a:spcPts val="600"/>
              </a:spcAft>
              <a:buClr>
                <a:schemeClr val="accent1"/>
              </a:buClr>
              <a:buFont typeface="Arial" panose="020B0604020202020204" pitchFamily="34" charset="0"/>
              <a:buChar char="•"/>
            </a:pPr>
            <a:r>
              <a:rPr lang="en-US" sz="2000" b="1">
                <a:solidFill>
                  <a:schemeClr val="tx2"/>
                </a:solidFill>
              </a:rPr>
              <a:t>Principle:- As the object moves farther away from the camera, the Y-axis coordinate decreases. </a:t>
            </a:r>
            <a:r>
              <a:rPr lang="en-US" sz="2000">
                <a:solidFill>
                  <a:schemeClr val="tx2"/>
                </a:solidFill>
              </a:rPr>
              <a:t>This simply means that, if your object is near to the camera, the Y-axis coordinate will be very large. As you move the object farther from the camera, the object will appear to move above in the image and thus decreasing the Y-axis coordinates proportionately.</a:t>
            </a:r>
            <a:endParaRPr lang="en-US">
              <a:solidFill>
                <a:schemeClr val="tx2"/>
              </a:solidFill>
            </a:endParaRPr>
          </a:p>
        </p:txBody>
      </p:sp>
    </p:spTree>
    <p:extLst>
      <p:ext uri="{BB962C8B-B14F-4D97-AF65-F5344CB8AC3E}">
        <p14:creationId xmlns:p14="http://schemas.microsoft.com/office/powerpoint/2010/main" val="3033828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A picture containing player, ball, racket, playing&#10;&#10;Description automatically generated">
            <a:extLst>
              <a:ext uri="{FF2B5EF4-FFF2-40B4-BE49-F238E27FC236}">
                <a16:creationId xmlns:a16="http://schemas.microsoft.com/office/drawing/2014/main" id="{1D669AED-AA0E-4AB4-9048-6E025F841D6A}"/>
              </a:ext>
            </a:extLst>
          </p:cNvPr>
          <p:cNvPicPr>
            <a:picLocks noChangeAspect="1"/>
          </p:cNvPicPr>
          <p:nvPr/>
        </p:nvPicPr>
        <p:blipFill rotWithShape="1">
          <a:blip r:embed="rId2"/>
          <a:srcRect r="10173" b="-3"/>
          <a:stretch/>
        </p:blipFill>
        <p:spPr>
          <a:xfrm>
            <a:off x="5162052" y="3272588"/>
            <a:ext cx="6105382" cy="3585411"/>
          </a:xfrm>
          <a:prstGeom prst="rect">
            <a:avLst/>
          </a:prstGeom>
        </p:spPr>
      </p:pic>
      <p:pic>
        <p:nvPicPr>
          <p:cNvPr id="2" name="Picture 2" descr="A picture containing ball, game, person, playing&#10;&#10;Description automatically generated">
            <a:extLst>
              <a:ext uri="{FF2B5EF4-FFF2-40B4-BE49-F238E27FC236}">
                <a16:creationId xmlns:a16="http://schemas.microsoft.com/office/drawing/2014/main" id="{486113B3-98A2-409B-9AFF-5A1EBF00A928}"/>
              </a:ext>
            </a:extLst>
          </p:cNvPr>
          <p:cNvPicPr>
            <a:picLocks noChangeAspect="1"/>
          </p:cNvPicPr>
          <p:nvPr/>
        </p:nvPicPr>
        <p:blipFill rotWithShape="1">
          <a:blip r:embed="rId3"/>
          <a:srcRect r="1" b="24902"/>
          <a:stretch/>
        </p:blipFill>
        <p:spPr>
          <a:xfrm>
            <a:off x="20" y="9"/>
            <a:ext cx="7279893"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p:spPr>
      </p:pic>
      <p:pic>
        <p:nvPicPr>
          <p:cNvPr id="3" name="Picture 3" descr="A picture containing ball, indoor, game, person&#10;&#10;Description automatically generated">
            <a:extLst>
              <a:ext uri="{FF2B5EF4-FFF2-40B4-BE49-F238E27FC236}">
                <a16:creationId xmlns:a16="http://schemas.microsoft.com/office/drawing/2014/main" id="{9D26C8C1-9D00-46D0-B433-45E479FF1D14}"/>
              </a:ext>
            </a:extLst>
          </p:cNvPr>
          <p:cNvPicPr>
            <a:picLocks noChangeAspect="1"/>
          </p:cNvPicPr>
          <p:nvPr/>
        </p:nvPicPr>
        <p:blipFill rotWithShape="1">
          <a:blip r:embed="rId4"/>
          <a:srcRect l="19824" r="2223" b="-1"/>
          <a:stretch/>
        </p:blipFill>
        <p:spPr>
          <a:xfrm>
            <a:off x="7458302" y="-22547"/>
            <a:ext cx="3809132" cy="3139531"/>
          </a:xfrm>
          <a:prstGeom prst="rect">
            <a:avLst/>
          </a:prstGeom>
        </p:spPr>
      </p:pic>
      <p:pic>
        <p:nvPicPr>
          <p:cNvPr id="4" name="Picture 4" descr="A picture containing sitting, board, game, young&#10;&#10;Description automatically generated">
            <a:extLst>
              <a:ext uri="{FF2B5EF4-FFF2-40B4-BE49-F238E27FC236}">
                <a16:creationId xmlns:a16="http://schemas.microsoft.com/office/drawing/2014/main" id="{4DB8A661-160C-4959-8837-10B588B0D851}"/>
              </a:ext>
            </a:extLst>
          </p:cNvPr>
          <p:cNvPicPr>
            <a:picLocks noChangeAspect="1"/>
          </p:cNvPicPr>
          <p:nvPr/>
        </p:nvPicPr>
        <p:blipFill rotWithShape="1">
          <a:blip r:embed="rId5"/>
          <a:srcRect b="2051"/>
          <a:stretch/>
        </p:blipFill>
        <p:spPr>
          <a:xfrm>
            <a:off x="1" y="4065775"/>
            <a:ext cx="5001186" cy="2792224"/>
          </a:xfrm>
          <a:prstGeom prst="rect">
            <a:avLst/>
          </a:prstGeom>
        </p:spPr>
      </p:pic>
      <p:sp>
        <p:nvSpPr>
          <p:cNvPr id="7" name="Rectangle 9">
            <a:extLst>
              <a:ext uri="{FF2B5EF4-FFF2-40B4-BE49-F238E27FC236}">
                <a16:creationId xmlns:a16="http://schemas.microsoft.com/office/drawing/2014/main" id="{25414FA1-2D4C-41DB-83DE-4F3E38C10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23904" y="0"/>
            <a:ext cx="76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851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1" name="Picture 5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53" name="Rectangle 52">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5" name="Rectangle 54">
            <a:extLst>
              <a:ext uri="{FF2B5EF4-FFF2-40B4-BE49-F238E27FC236}">
                <a16:creationId xmlns:a16="http://schemas.microsoft.com/office/drawing/2014/main" id="{483861B3-77F4-42C4-B257-AF7D1EB5F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 name="Picture 3" descr="A screenshot of a computer&#10;&#10;Description automatically generated">
            <a:extLst>
              <a:ext uri="{FF2B5EF4-FFF2-40B4-BE49-F238E27FC236}">
                <a16:creationId xmlns:a16="http://schemas.microsoft.com/office/drawing/2014/main" id="{358E8428-87BD-4A5A-BF64-2A8671456872}"/>
              </a:ext>
            </a:extLst>
          </p:cNvPr>
          <p:cNvPicPr>
            <a:picLocks noChangeAspect="1"/>
          </p:cNvPicPr>
          <p:nvPr/>
        </p:nvPicPr>
        <p:blipFill rotWithShape="1">
          <a:blip r:embed="rId3">
            <a:alphaModFix/>
          </a:blip>
          <a:srcRect r="-1" b="26225"/>
          <a:stretch/>
        </p:blipFill>
        <p:spPr>
          <a:xfrm>
            <a:off x="2558635" y="2366276"/>
            <a:ext cx="7065350" cy="3974462"/>
          </a:xfrm>
          <a:prstGeom prst="rect">
            <a:avLst/>
          </a:prstGeom>
        </p:spPr>
      </p:pic>
      <p:sp>
        <p:nvSpPr>
          <p:cNvPr id="57" name="Rectangle 56">
            <a:extLst>
              <a:ext uri="{FF2B5EF4-FFF2-40B4-BE49-F238E27FC236}">
                <a16:creationId xmlns:a16="http://schemas.microsoft.com/office/drawing/2014/main" id="{99179F62-E8C7-494A-8011-11EBB8304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29D6D80-2FFF-4BCA-8939-FF1D684EE5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
            <a:ext cx="12186647" cy="2211175"/>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1" name="Rectangle 60">
            <a:extLst>
              <a:ext uri="{FF2B5EF4-FFF2-40B4-BE49-F238E27FC236}">
                <a16:creationId xmlns:a16="http://schemas.microsoft.com/office/drawing/2014/main" id="{77503EBA-5B77-460B-A348-AA3AC726B3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1376"/>
            <a:ext cx="12186645" cy="2211176"/>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5AE5F7-6720-4563-8A5D-19D8A3079A89}"/>
              </a:ext>
            </a:extLst>
          </p:cNvPr>
          <p:cNvSpPr>
            <a:spLocks noGrp="1"/>
          </p:cNvSpPr>
          <p:nvPr>
            <p:ph type="title"/>
          </p:nvPr>
        </p:nvSpPr>
        <p:spPr>
          <a:xfrm>
            <a:off x="996275" y="156477"/>
            <a:ext cx="10190071" cy="1058405"/>
          </a:xfrm>
        </p:spPr>
        <p:txBody>
          <a:bodyPr vert="horz" lIns="91440" tIns="45720" rIns="91440" bIns="45720" rtlCol="0" anchor="b">
            <a:normAutofit/>
          </a:bodyPr>
          <a:lstStyle/>
          <a:p>
            <a:pPr algn="ctr"/>
            <a:r>
              <a:rPr lang="en-US" dirty="0"/>
              <a:t>Ball Tracking</a:t>
            </a:r>
          </a:p>
        </p:txBody>
      </p:sp>
      <p:sp>
        <p:nvSpPr>
          <p:cNvPr id="4" name="TextBox 3">
            <a:extLst>
              <a:ext uri="{FF2B5EF4-FFF2-40B4-BE49-F238E27FC236}">
                <a16:creationId xmlns:a16="http://schemas.microsoft.com/office/drawing/2014/main" id="{20C40DDD-9C06-4293-B0A7-23B706915B3B}"/>
              </a:ext>
            </a:extLst>
          </p:cNvPr>
          <p:cNvSpPr txBox="1"/>
          <p:nvPr/>
        </p:nvSpPr>
        <p:spPr>
          <a:xfrm>
            <a:off x="1201947" y="393364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1308352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0" name="Picture 9">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6" name="Picture 15">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2679D877-F9A8-47B5-B428-7CA7B2BE549F}"/>
              </a:ext>
            </a:extLst>
          </p:cNvPr>
          <p:cNvSpPr>
            <a:spLocks noGrp="1"/>
          </p:cNvSpPr>
          <p:nvPr>
            <p:ph type="title"/>
          </p:nvPr>
        </p:nvSpPr>
        <p:spPr>
          <a:xfrm>
            <a:off x="838201" y="559813"/>
            <a:ext cx="10348146" cy="1675009"/>
          </a:xfrm>
        </p:spPr>
        <p:txBody>
          <a:bodyPr vert="horz" lIns="91440" tIns="45720" rIns="91440" bIns="45720" rtlCol="0" anchor="t">
            <a:normAutofit/>
          </a:bodyPr>
          <a:lstStyle/>
          <a:p>
            <a:r>
              <a:rPr lang="en-US">
                <a:solidFill>
                  <a:schemeClr val="tx2"/>
                </a:solidFill>
              </a:rPr>
              <a:t>Direction Assistant</a:t>
            </a:r>
          </a:p>
        </p:txBody>
      </p:sp>
      <p:pic>
        <p:nvPicPr>
          <p:cNvPr id="18" name="Picture 17">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3" name="TextBox 2">
            <a:extLst>
              <a:ext uri="{FF2B5EF4-FFF2-40B4-BE49-F238E27FC236}">
                <a16:creationId xmlns:a16="http://schemas.microsoft.com/office/drawing/2014/main" id="{4865A0E5-FFB5-452B-9B73-18188CDC8002}"/>
              </a:ext>
            </a:extLst>
          </p:cNvPr>
          <p:cNvSpPr txBox="1"/>
          <p:nvPr/>
        </p:nvSpPr>
        <p:spPr>
          <a:xfrm>
            <a:off x="3994587" y="2403097"/>
            <a:ext cx="7178691" cy="370999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110000"/>
              </a:lnSpc>
              <a:spcAft>
                <a:spcPts val="600"/>
              </a:spcAft>
              <a:buClr>
                <a:schemeClr val="accent1"/>
              </a:buClr>
            </a:pPr>
            <a:r>
              <a:rPr lang="en-US" dirty="0">
                <a:solidFill>
                  <a:schemeClr val="tx2"/>
                </a:solidFill>
              </a:rPr>
              <a:t>Direction Assistant is done with the help of the frame coordinate in which the frame is divided into four parts and then the direction off ball is identified and will be told to the fielder  if the ball is approaching in the fielder's range</a:t>
            </a:r>
          </a:p>
        </p:txBody>
      </p:sp>
    </p:spTree>
    <p:extLst>
      <p:ext uri="{BB962C8B-B14F-4D97-AF65-F5344CB8AC3E}">
        <p14:creationId xmlns:p14="http://schemas.microsoft.com/office/powerpoint/2010/main" val="2607511896"/>
      </p:ext>
    </p:extLst>
  </p:cSld>
  <p:clrMapOvr>
    <a:masterClrMapping/>
  </p:clrMapOvr>
</p:sld>
</file>

<file path=ppt/theme/theme1.xml><?xml version="1.0" encoding="utf-8"?>
<a:theme xmlns:a="http://schemas.openxmlformats.org/drawingml/2006/main" name="BlockprintVTI">
  <a:themeElements>
    <a:clrScheme name="Custom 69">
      <a:dk1>
        <a:sysClr val="windowText" lastClr="000000"/>
      </a:dk1>
      <a:lt1>
        <a:sysClr val="window" lastClr="FFFFFF"/>
      </a:lt1>
      <a:dk2>
        <a:srgbClr val="44131A"/>
      </a:dk2>
      <a:lt2>
        <a:srgbClr val="F2ECEA"/>
      </a:lt2>
      <a:accent1>
        <a:srgbClr val="A62C52"/>
      </a:accent1>
      <a:accent2>
        <a:srgbClr val="A7928D"/>
      </a:accent2>
      <a:accent3>
        <a:srgbClr val="307C71"/>
      </a:accent3>
      <a:accent4>
        <a:srgbClr val="41575D"/>
      </a:accent4>
      <a:accent5>
        <a:srgbClr val="8FA3A3"/>
      </a:accent5>
      <a:accent6>
        <a:srgbClr val="CA8370"/>
      </a:accent6>
      <a:hlink>
        <a:srgbClr val="D13D6E"/>
      </a:hlink>
      <a:folHlink>
        <a:srgbClr val="6C9D92"/>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216C480D3604345857E57C2F53905F1" ma:contentTypeVersion="7" ma:contentTypeDescription="Create a new document." ma:contentTypeScope="" ma:versionID="b20e367b3f91ccbb8b8bb3bf2500d656">
  <xsd:schema xmlns:xsd="http://www.w3.org/2001/XMLSchema" xmlns:xs="http://www.w3.org/2001/XMLSchema" xmlns:p="http://schemas.microsoft.com/office/2006/metadata/properties" xmlns:ns3="20936648-5027-4903-b06c-583a7f8758b2" xmlns:ns4="8c20356a-7f9f-4efe-873f-278f2e05dad2" targetNamespace="http://schemas.microsoft.com/office/2006/metadata/properties" ma:root="true" ma:fieldsID="d581ae252eb790153fecea77bf18a267" ns3:_="" ns4:_="">
    <xsd:import namespace="20936648-5027-4903-b06c-583a7f8758b2"/>
    <xsd:import namespace="8c20356a-7f9f-4efe-873f-278f2e05dad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936648-5027-4903-b06c-583a7f8758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c20356a-7f9f-4efe-873f-278f2e05dad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F3E14EB-FB23-44C0-8C4D-28838377504F}">
  <ds:schemaRefs>
    <ds:schemaRef ds:uri="http://schemas.microsoft.com/sharepoint/v3/contenttype/forms"/>
  </ds:schemaRefs>
</ds:datastoreItem>
</file>

<file path=customXml/itemProps2.xml><?xml version="1.0" encoding="utf-8"?>
<ds:datastoreItem xmlns:ds="http://schemas.openxmlformats.org/officeDocument/2006/customXml" ds:itemID="{795D9524-C558-4BAC-9035-CC78F3FB122D}">
  <ds:schemaRefs>
    <ds:schemaRef ds:uri="20936648-5027-4903-b06c-583a7f8758b2"/>
    <ds:schemaRef ds:uri="8c20356a-7f9f-4efe-873f-278f2e05da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F374E45-A1C2-4228-8693-AB70CE1773A6}">
  <ds:schemaRefs>
    <ds:schemaRef ds:uri="20936648-5027-4903-b06c-583a7f8758b2"/>
    <ds:schemaRef ds:uri="8c20356a-7f9f-4efe-873f-278f2e05dad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TotalTime>
  <Words>759</Words>
  <Application>Microsoft Office PowerPoint</Application>
  <PresentationFormat>Widescreen</PresentationFormat>
  <Paragraphs>44</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Avenir Next LT Pro</vt:lpstr>
      <vt:lpstr>AvenirNext LT Pro Medium</vt:lpstr>
      <vt:lpstr>BlockprintVTI</vt:lpstr>
      <vt:lpstr>PROBLEM STATEMENT</vt:lpstr>
      <vt:lpstr>KEY POINTS FOR OUR PROJECT</vt:lpstr>
      <vt:lpstr>Current Rules</vt:lpstr>
      <vt:lpstr>Ball Detection</vt:lpstr>
      <vt:lpstr>Distance Calculation For Fielders</vt:lpstr>
      <vt:lpstr>Distance Calculation For Batsman</vt:lpstr>
      <vt:lpstr>PowerPoint Presentation</vt:lpstr>
      <vt:lpstr>Ball Tracking</vt:lpstr>
      <vt:lpstr>Direction Assistant</vt:lpstr>
      <vt:lpstr>PowerPoint Presentation</vt:lpstr>
      <vt:lpstr>Text to Speech</vt:lpstr>
      <vt:lpstr>Hardware</vt:lpstr>
      <vt:lpstr>Software</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Vision-based assistance to play Cricket Sports for visually impaired people</dc:title>
  <dc:creator>Om</dc:creator>
  <cp:lastModifiedBy>Mandar Kulkarni</cp:lastModifiedBy>
  <cp:revision>2</cp:revision>
  <dcterms:created xsi:type="dcterms:W3CDTF">2020-12-27T13:06:25Z</dcterms:created>
  <dcterms:modified xsi:type="dcterms:W3CDTF">2024-06-18T15:45:34Z</dcterms:modified>
</cp:coreProperties>
</file>